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6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9144000" cy="5143500" type="screen16x9"/>
  <p:notesSz cx="6858000" cy="9144000"/>
  <p:embeddedFontLst>
    <p:embeddedFont>
      <p:font typeface="Economica" panose="020B0600000101010101" charset="0"/>
      <p:regular r:id="rId62"/>
      <p:bold r:id="rId63"/>
      <p:italic r:id="rId64"/>
      <p:boldItalic r:id="rId65"/>
    </p:embeddedFont>
    <p:embeddedFont>
      <p:font typeface="Open Sans" panose="020B0604020202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CF9EBA-35B1-476A-A290-6F6BB79AC272}">
  <a:tblStyle styleId="{D7CF9EBA-35B1-476A-A290-6F6BB79AC2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2d89b90d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112d89b90d6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12d89b90d6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2d89b90d6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12d89b90d6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12d89b90d6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32534178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132534178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1325341780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32534178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11325341780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1325341780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32534178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11325341780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1325341780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1ea6e62d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111ea6e62d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11ea6e62d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1ea6e62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111ea6e62d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11ea6e62d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1ea6e62d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111ea6e62dd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11ea6e62dd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1ea6e62d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111ea6e62dd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11ea6e62dd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1ea6e62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111ea6e62dd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111ea6e62dd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1ea6e62d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111ea6e62dd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11ea6e62dd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2d89b90d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12d89b90d6_2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12d89b90d6_2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1ea6e62d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111ea6e62dd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111ea6e62dd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1ea6e62d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11ea6e62dd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111ea6e62dd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1ea6e62dd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111ea6e62dd_0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11ea6e62dd_0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1ea6e62dd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111ea6e62dd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11ea6e62dd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1ea6e62dd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111ea6e62dd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111ea6e62dd_0_3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1ea6e62dd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111ea6e62dd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111ea6e62dd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1ed4c3ed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111ed4c3ede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111ed4c3ede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1ea6e62d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111ea6e62dd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11ea6e62dd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1ea6e62dd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111ea6e62dd_0_3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11ea6e62dd_0_3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1ea6e62d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111ea6e62dd_0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111ea6e62dd_0_4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2d89b90d6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12d89b90d6_2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12d89b90d6_2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1ea6e62dd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111ea6e62dd_0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11ea6e62dd_0_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1ea6e62dd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111ea6e62dd_0_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111ea6e62dd_0_3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1ea6e62dd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g111ea6e62dd_0_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111ea6e62dd_0_3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1ea6e62dd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11ea6e62dd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111ea6e62dd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1ea6e62dd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111ea6e62dd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111ea6e62dd_0_4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11ea6e62d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111ea6e62dd_0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111ea6e62dd_0_4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1ea6e62dd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111ea6e62dd_0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111ea6e62dd_0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1ea6e62d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111ea6e62dd_0_4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111ea6e62dd_0_4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11ea6e62dd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111ea6e62dd_0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111ea6e62dd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11ea6e62dd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111ea6e62dd_0_5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111ea6e62dd_0_5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2d89b90d6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12d89b90d6_2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12d89b90d6_2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1ea6e62dd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111ea6e62dd_0_5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111ea6e62dd_0_5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1ea6e62dd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g111ea6e62dd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111ea6e62dd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11ea6e62dd_1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g111ea6e62dd_1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대댓글은 달지 않게 하기위해 댓글의 대한 댓글달기 버튼은 비활성화, 별점도 추가하지 않음</a:t>
            </a:r>
            <a:endParaRPr/>
          </a:p>
        </p:txBody>
      </p:sp>
      <p:sp>
        <p:nvSpPr>
          <p:cNvPr id="725" name="Google Shape;725;g111ea6e62dd_1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1ea6e62dd_1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g111ea6e62dd_14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Div id 뒤에 reviewNum 을 붙여서 원하는 리뷰 댓글달기 버튼 클릭시 해당 리뷰의 대댓글 창 block (보이게 처리)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For문으로 인해 각 vo마다 id 중복.. 그렇기때문에 각각의 리뷰마다 div id를 다르게 부여해서 대댓글 창 활성화시 사용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g111ea6e62dd_14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11ea6e62dd_1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g111ea6e62dd_14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111ea6e62dd_14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1ea6e62dd_1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111ea6e62dd_14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리뷰에 댓글이 있는지 없는지 step 값을 기준으로 판단한다.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이 0일경우 리뷰 원글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Step이 1일경우 리뷰의 댓글이다.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(대댓글은 달리지 않게 처리했기때문에 step이 2이상은 되지 않는다.)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Ref는 댓글일경우 해당 리뷰의 num을 가져오기때문에 ref가 reviewNum인 것들을 모두 지운다 = 리뷰가 삭제될경우 자식댓글까지 모두 삭제된다.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111ea6e62dd_14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1ea6e62dd_14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g111ea6e62dd_14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Res를 1 /  1이상으로 조건은 단 이유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Delete 는 updat와 다르게 올바르게 db에 입력됐을 때 단순히 1이 아닌 삭제된 row의 개수가 retur된다.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일반적으로는 delete도 where문을 활용해서 삭제할 경우 return값이 1이 나오겠지만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Ref를 통해 자식댓글도 삭제할 경우 row수는 2개이상이기때문에 단순히 res를 1일때로 비교하면 안된다. / (alert)구문에서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11ea6e62dd_14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11ea6e62dd_1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g111ea6e62dd_14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자식댓글도 모두 삭제했을경우 alert문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111ea6e62dd_14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1ea6e62dd_1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" name="Google Shape;839;g111ea6e62dd_14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g111ea6e62dd_14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11ea6e62dd_14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g111ea6e62dd_14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Insert 슬라이드에서 보여준 script에서 처럼 button, pre, textarea id값을 리뷰마다 다르게 부여하여 해당하는 리뷰의 태그들 동적으로 움직이게 displa설정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‘댓글수정＇버튼 클릭시  ‘댓글달기’ ‘ 댓글삭제＇비활성화 처럼…   pre 비활성화시 textarea 활성화</a:t>
            </a:r>
            <a:endParaRPr/>
          </a:p>
        </p:txBody>
      </p:sp>
      <p:sp>
        <p:nvSpPr>
          <p:cNvPr id="859" name="Google Shape;859;g111ea6e62dd_14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1ed4c3ed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11ed4c3ede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1ed4c3ede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11ea6e62dd_1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111ea6e62dd_14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책의 대한 리뷰들만의 리스트들을 추출해 pagin처리..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Num=3 / bookNum=3인 책들의 reviewList를 받아와서 보여준다.</a:t>
            </a:r>
            <a:endParaRPr/>
          </a:p>
        </p:txBody>
      </p:sp>
      <p:sp>
        <p:nvSpPr>
          <p:cNvPr id="881" name="Google Shape;881;g111ea6e62dd_14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1338c65f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1338c65f0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338c65f0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338c65f0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1338c65f0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1338c65f0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1338c65f0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1338c65f0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체크된 값만 받음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13449a820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13449a820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1338c65f0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1338c65f05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1338c65f05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1338c65f05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주문상세 내역 오픈 코드입니다.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338c65f05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338c65f05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2d89b90d6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112d89b90d6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12d89b90d6_0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32534178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1325341780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1325341780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2d89b90d6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12d89b90d6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12d89b90d6_0_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32534178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1325341780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1325341780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0" y="0"/>
            <a:ext cx="9197400" cy="5143500"/>
          </a:xfrm>
          <a:prstGeom prst="rect">
            <a:avLst/>
          </a:prstGeom>
          <a:solidFill>
            <a:srgbClr val="90B9F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1483285" y="1102839"/>
            <a:ext cx="627126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1조 프로젝트</a:t>
            </a:r>
            <a:endParaRPr sz="1100"/>
          </a:p>
        </p:txBody>
      </p:sp>
      <p:sp>
        <p:nvSpPr>
          <p:cNvPr id="140" name="Google Shape;140;p25"/>
          <p:cNvSpPr txBox="1"/>
          <p:nvPr/>
        </p:nvSpPr>
        <p:spPr>
          <a:xfrm>
            <a:off x="3086121" y="4668775"/>
            <a:ext cx="5799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정필구, 이나현 , 전유진, 서혁택</a:t>
            </a:r>
            <a:endParaRPr sz="1100"/>
          </a:p>
        </p:txBody>
      </p:sp>
      <p:sp>
        <p:nvSpPr>
          <p:cNvPr id="141" name="Google Shape;141;p25"/>
          <p:cNvSpPr/>
          <p:nvPr/>
        </p:nvSpPr>
        <p:spPr>
          <a:xfrm>
            <a:off x="764393" y="992768"/>
            <a:ext cx="7709047" cy="91264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263" name="Google Shape;263;p34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4" name="Google Shape;264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1044675" y="895175"/>
            <a:ext cx="2184300" cy="338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회원가입/로그인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75" y="1328875"/>
            <a:ext cx="2519999" cy="1800000"/>
          </a:xfrm>
          <a:prstGeom prst="rect">
            <a:avLst/>
          </a:prstGeom>
          <a:noFill/>
          <a:ln w="9525" cap="flat" cmpd="sng">
            <a:solidFill>
              <a:srgbClr val="90B9F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38" y="3343500"/>
            <a:ext cx="2520000" cy="1800000"/>
          </a:xfrm>
          <a:prstGeom prst="rect">
            <a:avLst/>
          </a:prstGeom>
          <a:noFill/>
          <a:ln w="9525" cap="flat" cmpd="sng">
            <a:solidFill>
              <a:srgbClr val="90B9F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650" y="3614460"/>
            <a:ext cx="2519974" cy="150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4"/>
          <p:cNvCxnSpPr/>
          <p:nvPr/>
        </p:nvCxnSpPr>
        <p:spPr>
          <a:xfrm>
            <a:off x="3228975" y="4057650"/>
            <a:ext cx="16932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34"/>
          <p:cNvCxnSpPr>
            <a:endCxn id="268" idx="0"/>
          </p:cNvCxnSpPr>
          <p:nvPr/>
        </p:nvCxnSpPr>
        <p:spPr>
          <a:xfrm flipH="1">
            <a:off x="1503838" y="2693100"/>
            <a:ext cx="24900" cy="6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2" name="Google Shape;27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7400" y="481000"/>
            <a:ext cx="3595726" cy="2905150"/>
          </a:xfrm>
          <a:prstGeom prst="rect">
            <a:avLst/>
          </a:prstGeom>
          <a:noFill/>
          <a:ln w="9525" cap="flat" cmpd="sng">
            <a:solidFill>
              <a:srgbClr val="90B9F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3" name="Google Shape;273;p34"/>
          <p:cNvSpPr/>
          <p:nvPr/>
        </p:nvSpPr>
        <p:spPr>
          <a:xfrm>
            <a:off x="2178850" y="2220738"/>
            <a:ext cx="1178700" cy="135900"/>
          </a:xfrm>
          <a:prstGeom prst="wedgeRectCallout">
            <a:avLst>
              <a:gd name="adj1" fmla="val -81938"/>
              <a:gd name="adj2" fmla="val -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cancelBtn</a:t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2014525" y="4586300"/>
            <a:ext cx="1140300" cy="135900"/>
          </a:xfrm>
          <a:prstGeom prst="wedgeRectCallout">
            <a:avLst>
              <a:gd name="adj1" fmla="val -67539"/>
              <a:gd name="adj2" fmla="val -1320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useBtn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283" name="Google Shape;283;p35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4" name="Google Shape;28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AutoNum type="arabicPeriod"/>
            </a:pPr>
            <a:r>
              <a:rPr lang="ko" sz="1000">
                <a:solidFill>
                  <a:srgbClr val="666666"/>
                </a:solidFill>
              </a:rPr>
              <a:t>회원가입/로그인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50" y="1233875"/>
            <a:ext cx="2520000" cy="1800000"/>
          </a:xfrm>
          <a:prstGeom prst="rect">
            <a:avLst/>
          </a:prstGeom>
          <a:noFill/>
          <a:ln w="9525" cap="flat" cmpd="sng">
            <a:solidFill>
              <a:srgbClr val="90B9F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000" y="1233875"/>
            <a:ext cx="2520000" cy="35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50" y="3216012"/>
            <a:ext cx="2520001" cy="1800000"/>
          </a:xfrm>
          <a:prstGeom prst="rect">
            <a:avLst/>
          </a:prstGeom>
          <a:noFill/>
          <a:ln w="9525" cap="flat" cmpd="sng">
            <a:solidFill>
              <a:srgbClr val="90B9F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0700" y="563075"/>
            <a:ext cx="3354000" cy="4241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5"/>
          <p:cNvCxnSpPr>
            <a:stCxn id="287" idx="3"/>
          </p:cNvCxnSpPr>
          <p:nvPr/>
        </p:nvCxnSpPr>
        <p:spPr>
          <a:xfrm>
            <a:off x="2763850" y="2133875"/>
            <a:ext cx="4797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35"/>
          <p:cNvCxnSpPr>
            <a:endCxn id="289" idx="3"/>
          </p:cNvCxnSpPr>
          <p:nvPr/>
        </p:nvCxnSpPr>
        <p:spPr>
          <a:xfrm rot="10800000">
            <a:off x="2763851" y="4116013"/>
            <a:ext cx="60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301" name="Google Shape;301;p36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2" name="Google Shape;302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아이디 / 비밀번호찾기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850" y="410375"/>
            <a:ext cx="3600000" cy="21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100" y="2750263"/>
            <a:ext cx="3599999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00" y="1305425"/>
            <a:ext cx="3341169" cy="36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316" name="Google Shape;316;p37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17" name="Google Shape;31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318" name="Google Shape;318;p37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AutoNum type="arabicPeriod"/>
            </a:pPr>
            <a:r>
              <a:rPr lang="ko" sz="1000">
                <a:solidFill>
                  <a:srgbClr val="666666"/>
                </a:solidFill>
              </a:rPr>
              <a:t>회원정보 수정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75" y="1332350"/>
            <a:ext cx="3059499" cy="340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875" y="336076"/>
            <a:ext cx="3970524" cy="22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925" y="2571100"/>
            <a:ext cx="4099200" cy="21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331" name="Google Shape;331;p38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2" name="Google Shape;332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알라딘 API 이용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86288"/>
            <a:ext cx="7795677" cy="322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9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344" name="Google Shape;344;p39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5" name="Google Shape;345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346" name="Google Shape;346;p39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전체적인 리스트 화면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388" y="1378363"/>
            <a:ext cx="6923227" cy="322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357" name="Google Shape;357;p40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58" name="Google Shape;358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359" name="Google Shape;359;p40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954200" y="1491650"/>
            <a:ext cx="2184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Tier 1  =  1차분류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Tier 2  =  2차분류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Tier 3  =  3차분류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61" name="Google Shape;3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200" y="3357675"/>
            <a:ext cx="3240750" cy="14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875" y="508175"/>
            <a:ext cx="3153025" cy="37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카테고리 나누기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64" name="Google Shape;364;p40"/>
          <p:cNvCxnSpPr/>
          <p:nvPr/>
        </p:nvCxnSpPr>
        <p:spPr>
          <a:xfrm rot="10800000">
            <a:off x="7693725" y="750025"/>
            <a:ext cx="353700" cy="1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40"/>
          <p:cNvCxnSpPr/>
          <p:nvPr/>
        </p:nvCxnSpPr>
        <p:spPr>
          <a:xfrm rot="10800000">
            <a:off x="7693725" y="895175"/>
            <a:ext cx="353700" cy="1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374" name="Google Shape;374;p41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5" name="Google Shape;375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376" name="Google Shape;376;p41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888" y="895175"/>
            <a:ext cx="43338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550" y="2151225"/>
            <a:ext cx="6058574" cy="274316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1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카테고리 나누기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388" name="Google Shape;388;p42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9" name="Google Shape;389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975" y="1028813"/>
            <a:ext cx="5590609" cy="36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카테고리 나누기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401" name="Google Shape;401;p43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2897"/>
            <a:ext cx="3943176" cy="13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250" y="977875"/>
            <a:ext cx="4606159" cy="11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50" y="2879700"/>
            <a:ext cx="4035250" cy="10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835" y="2682422"/>
            <a:ext cx="4388387" cy="11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26"/>
          <p:cNvCxnSpPr>
            <a:stCxn id="148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1" name="Google Shape;151;p26"/>
          <p:cNvSpPr txBox="1"/>
          <p:nvPr/>
        </p:nvSpPr>
        <p:spPr>
          <a:xfrm>
            <a:off x="1299503" y="425627"/>
            <a:ext cx="254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100"/>
          </a:p>
        </p:txBody>
      </p:sp>
      <p:sp>
        <p:nvSpPr>
          <p:cNvPr id="152" name="Google Shape;152;p26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graphicFrame>
        <p:nvGraphicFramePr>
          <p:cNvPr id="154" name="Google Shape;154;p26"/>
          <p:cNvGraphicFramePr/>
          <p:nvPr/>
        </p:nvGraphicFramePr>
        <p:xfrm>
          <a:off x="954488" y="1129485"/>
          <a:ext cx="7235350" cy="2306410"/>
        </p:xfrm>
        <a:graphic>
          <a:graphicData uri="http://schemas.openxmlformats.org/drawingml/2006/table">
            <a:tbl>
              <a:tblPr>
                <a:noFill/>
                <a:tableStyleId>{D7CF9EBA-35B1-476A-A290-6F6BB79AC272}</a:tableStyleId>
              </a:tblPr>
              <a:tblGrid>
                <a:gridCol w="168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구분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0B9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설명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0B9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프로젝트 주제</a:t>
                      </a:r>
                      <a:endParaRPr sz="10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책을 판매하고 중고 서적을 판매하는 사이트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프로젝트 목적</a:t>
                      </a:r>
                      <a:endParaRPr sz="10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교보서적, 알라딘같은 온라인 서점을 만들어 프론트, 백엔드를 다루기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기대 효과</a:t>
                      </a:r>
                      <a:endParaRPr sz="1000" b="1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00"/>
                          </a:solidFill>
                        </a:rPr>
                        <a:t>과정에서 학습한 내용을 바탕으로, 웹개발 프로젝트를 하는 과정에서 다양한 툴을 활용해보며 실력을 키워나갈 수 있다.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00"/>
                          </a:solidFill>
                        </a:rPr>
                        <a:t>4인 팀 프로젝트를 통해 협업 능력을 증진할 수 있다.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4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4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416" name="Google Shape;416;p44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7" name="Google Shape;417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418" name="Google Shape;418;p44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국내도서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00" y="1451338"/>
            <a:ext cx="7650850" cy="25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429" name="Google Shape;429;p45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30" name="Google Shape;430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431" name="Google Shape;431;p45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외국도서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33" name="Google Shape;4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25" y="1386275"/>
            <a:ext cx="7618927" cy="322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442" name="Google Shape;442;p46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43" name="Google Shape;443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444" name="Google Shape;444;p46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신간도서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46" name="Google Shape;4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00" y="1386275"/>
            <a:ext cx="6585508" cy="322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7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455" name="Google Shape;455;p47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56" name="Google Shape;456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457" name="Google Shape;457;p47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7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신간도서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450" y="1386288"/>
            <a:ext cx="6635304" cy="322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468" name="Google Shape;468;p48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69" name="Google Shape;469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베스트셀러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72" name="Google Shape;4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13" y="1386288"/>
            <a:ext cx="7191573" cy="322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9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481" name="Google Shape;481;p49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2" name="Google Shape;482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483" name="Google Shape;483;p49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베스트셀러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85" name="Google Shape;4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50" y="1532950"/>
            <a:ext cx="8839198" cy="1634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0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0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494" name="Google Shape;494;p50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95" name="Google Shape;495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496" name="Google Shape;496;p50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0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검색기능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98" name="Google Shape;4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00" y="1489725"/>
            <a:ext cx="6750350" cy="322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1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1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507" name="Google Shape;507;p51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08" name="Google Shape;508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509" name="Google Shape;509;p51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검색기능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0" y="1298275"/>
            <a:ext cx="73628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75" y="2842825"/>
            <a:ext cx="85915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521" name="Google Shape;521;p52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2" name="Google Shape;522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523" name="Google Shape;523;p52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2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페이징 기능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525" name="Google Shape;5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50" y="1317825"/>
            <a:ext cx="19050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325" y="603450"/>
            <a:ext cx="2184300" cy="393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7126" y="628850"/>
            <a:ext cx="2001537" cy="40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575" y="3176050"/>
            <a:ext cx="39052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3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537" name="Google Shape;537;p53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38" name="Google Shape;538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539" name="Google Shape;539;p53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3"/>
          <p:cNvSpPr txBox="1"/>
          <p:nvPr/>
        </p:nvSpPr>
        <p:spPr>
          <a:xfrm>
            <a:off x="923975" y="1024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중고장터</a:t>
            </a:r>
            <a:endParaRPr/>
          </a:p>
        </p:txBody>
      </p:sp>
      <p:sp>
        <p:nvSpPr>
          <p:cNvPr id="541" name="Google Shape;541;p53"/>
          <p:cNvSpPr txBox="1"/>
          <p:nvPr/>
        </p:nvSpPr>
        <p:spPr>
          <a:xfrm>
            <a:off x="1172375" y="2612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   중고책 댓글 등록,수정,삭제</a:t>
            </a:r>
            <a:endParaRPr/>
          </a:p>
        </p:txBody>
      </p:sp>
      <p:sp>
        <p:nvSpPr>
          <p:cNvPr id="542" name="Google Shape;542;p53"/>
          <p:cNvSpPr txBox="1"/>
          <p:nvPr/>
        </p:nvSpPr>
        <p:spPr>
          <a:xfrm>
            <a:off x="1172375" y="3224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   판매자 페이지</a:t>
            </a:r>
            <a:endParaRPr/>
          </a:p>
        </p:txBody>
      </p:sp>
      <p:sp>
        <p:nvSpPr>
          <p:cNvPr id="543" name="Google Shape;543;p53"/>
          <p:cNvSpPr txBox="1"/>
          <p:nvPr/>
        </p:nvSpPr>
        <p:spPr>
          <a:xfrm>
            <a:off x="1299500" y="1553775"/>
            <a:ext cx="715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	중고책 검색 &amp; 페이징</a:t>
            </a:r>
            <a:endParaRPr/>
          </a:p>
        </p:txBody>
      </p:sp>
      <p:sp>
        <p:nvSpPr>
          <p:cNvPr id="544" name="Google Shape;544;p53"/>
          <p:cNvSpPr txBox="1"/>
          <p:nvPr/>
        </p:nvSpPr>
        <p:spPr>
          <a:xfrm>
            <a:off x="1299500" y="2083175"/>
            <a:ext cx="715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	중고책 등록,수정,삭제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2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1299503" y="410364"/>
            <a:ext cx="352404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역할분담</a:t>
            </a:r>
            <a:endParaRPr sz="1100"/>
          </a:p>
        </p:txBody>
      </p:sp>
      <p:cxnSp>
        <p:nvCxnSpPr>
          <p:cNvPr id="163" name="Google Shape;163;p27"/>
          <p:cNvCxnSpPr/>
          <p:nvPr/>
        </p:nvCxnSpPr>
        <p:spPr>
          <a:xfrm>
            <a:off x="2911964" y="252703"/>
            <a:ext cx="62320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6" name="Google Shape;166;p27"/>
          <p:cNvGraphicFramePr/>
          <p:nvPr/>
        </p:nvGraphicFramePr>
        <p:xfrm>
          <a:off x="954488" y="1012210"/>
          <a:ext cx="7235350" cy="3591610"/>
        </p:xfrm>
        <a:graphic>
          <a:graphicData uri="http://schemas.openxmlformats.org/drawingml/2006/table">
            <a:tbl>
              <a:tblPr>
                <a:noFill/>
                <a:tableStyleId>{D7CF9EBA-35B1-476A-A290-6F6BB79AC272}</a:tableStyleId>
              </a:tblPr>
              <a:tblGrid>
                <a:gridCol w="124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구성원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역할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정필구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카테고리별 책 나누기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국내도서, 외국도서, 신간도서, 베스트셀러, 중고장터 CRUD 구현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페이징 , 검색기능 구현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알라딘 API 활용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이나현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책 상세정보 페이지 제작 및 기능 구현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review CRUD 기능 구현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페이징 기능 구현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PPT 제작 , 알라딘 API 활용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전유진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Char char="❏"/>
                      </a:pPr>
                      <a:r>
                        <a:rPr lang="ko" sz="1000"/>
                        <a:t>장바구니 ,구매하기, 결제완료 페이지 제작 및 기능 구현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purchase CRUD, delivery CRUD shopping cart CRUD 구현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카카오페이 API, 주소 API 활용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ppt제작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</a:rPr>
                        <a:t>서혁택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회원가입, 로그인, 마이페이지 제작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bootstrap을 이용한 css기본 틀 제작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위치API를 이용한 주소정보 불러오기</a:t>
                      </a:r>
                      <a:endParaRPr sz="1000"/>
                    </a:p>
                    <a:p>
                      <a:pPr marL="172800" lvl="0" indent="-149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❏"/>
                      </a:pPr>
                      <a:r>
                        <a:rPr lang="ko" sz="1000"/>
                        <a:t>PPT 제작</a:t>
                      </a: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4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4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4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553" name="Google Shape;553;p54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54" name="Google Shape;554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555" name="Google Shape;555;p54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중고장터 메인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557" name="Google Shape;5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875" y="1298350"/>
            <a:ext cx="7541464" cy="322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5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5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5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566" name="Google Shape;566;p55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7" name="Google Shape;567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568" name="Google Shape;568;p55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5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인터셉터 활용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570" name="Google Shape;5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425" y="979638"/>
            <a:ext cx="520065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663" y="3368238"/>
            <a:ext cx="521017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6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6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580" name="Google Shape;580;p56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81" name="Google Shape;581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582" name="Google Shape;582;p56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6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인터셉터 활용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584" name="Google Shape;5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6275"/>
            <a:ext cx="4123250" cy="20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750" y="1312211"/>
            <a:ext cx="4087300" cy="216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7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7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594" name="Google Shape;594;p57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95" name="Google Shape;595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596" name="Google Shape;596;p57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7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판매자 페이지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598" name="Google Shape;5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075" y="1378375"/>
            <a:ext cx="7183606" cy="322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8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8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607" name="Google Shape;607;p58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08" name="Google Shape;608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609" name="Google Shape;609;p58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58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중고책 등록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611" name="Google Shape;6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00" y="1298250"/>
            <a:ext cx="2292225" cy="22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325" y="1052838"/>
            <a:ext cx="2506225" cy="24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48" y="3596448"/>
            <a:ext cx="5385550" cy="13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5225" y="494650"/>
            <a:ext cx="2701025" cy="371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9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9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9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623" name="Google Shape;623;p59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4" name="Google Shape;624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625" name="Google Shape;625;p59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9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중고책 리스트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627" name="Google Shape;6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00" y="1371713"/>
            <a:ext cx="7575284" cy="291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0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0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0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636" name="Google Shape;636;p60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37" name="Google Shape;637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638" name="Google Shape;638;p60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0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중고책 상세정보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640" name="Google Shape;6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800" y="1304963"/>
            <a:ext cx="6587025" cy="322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1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1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1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649" name="Google Shape;649;p61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50" name="Google Shape;650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651" name="Google Shape;651;p61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1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중고책 삭제(본인만)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653" name="Google Shape;6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75" y="1327600"/>
            <a:ext cx="3951125" cy="15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50" y="3560639"/>
            <a:ext cx="4448175" cy="81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61"/>
          <p:cNvCxnSpPr/>
          <p:nvPr/>
        </p:nvCxnSpPr>
        <p:spPr>
          <a:xfrm>
            <a:off x="2297950" y="3060675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6" name="Google Shape;65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550" y="508389"/>
            <a:ext cx="4231675" cy="236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1"/>
          <p:cNvCxnSpPr/>
          <p:nvPr/>
        </p:nvCxnSpPr>
        <p:spPr>
          <a:xfrm>
            <a:off x="6972075" y="3275800"/>
            <a:ext cx="0" cy="41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8" name="Google Shape;65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3300" y="3831589"/>
            <a:ext cx="325755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2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2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2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667" name="Google Shape;667;p62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68" name="Google Shape;668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sp>
        <p:nvSpPr>
          <p:cNvPr id="669" name="Google Shape;669;p62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2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중고책 수정(본인만)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671" name="Google Shape;6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5" y="1366700"/>
            <a:ext cx="39814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5089"/>
            <a:ext cx="4400550" cy="298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62"/>
          <p:cNvCxnSpPr>
            <a:stCxn id="671" idx="2"/>
          </p:cNvCxnSpPr>
          <p:nvPr/>
        </p:nvCxnSpPr>
        <p:spPr>
          <a:xfrm>
            <a:off x="2446250" y="2633525"/>
            <a:ext cx="0" cy="50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62"/>
          <p:cNvCxnSpPr/>
          <p:nvPr/>
        </p:nvCxnSpPr>
        <p:spPr>
          <a:xfrm>
            <a:off x="6717850" y="3539825"/>
            <a:ext cx="0" cy="36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75" name="Google Shape;67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50" y="3458174"/>
            <a:ext cx="4284576" cy="84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676" y="3982014"/>
            <a:ext cx="27432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3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3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3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685" name="Google Shape;685;p63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86" name="Google Shape;686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sp>
        <p:nvSpPr>
          <p:cNvPr id="687" name="Google Shape;687;p63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3"/>
          <p:cNvSpPr txBox="1"/>
          <p:nvPr/>
        </p:nvSpPr>
        <p:spPr>
          <a:xfrm>
            <a:off x="1013600" y="895175"/>
            <a:ext cx="384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중고책 댓글 작성(로그인한 사용자만) AJAX 사용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689" name="Google Shape;6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75" y="1386275"/>
            <a:ext cx="4743250" cy="26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348" y="1611175"/>
            <a:ext cx="4124651" cy="8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998" y="2887550"/>
            <a:ext cx="4313223" cy="8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1299503" y="410364"/>
            <a:ext cx="352404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175" name="Google Shape;175;p28"/>
          <p:cNvCxnSpPr/>
          <p:nvPr/>
        </p:nvCxnSpPr>
        <p:spPr>
          <a:xfrm>
            <a:off x="2911964" y="252703"/>
            <a:ext cx="62320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6" name="Google Shape;17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243850" y="1525350"/>
            <a:ext cx="218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ERD</a:t>
            </a: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(Entity-Relationship Diagram)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550" y="1047512"/>
            <a:ext cx="5851940" cy="356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4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4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4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700" name="Google Shape;700;p64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01" name="Google Shape;701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  <p:sp>
        <p:nvSpPr>
          <p:cNvPr id="702" name="Google Shape;702;p64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64"/>
          <p:cNvSpPr txBox="1"/>
          <p:nvPr/>
        </p:nvSpPr>
        <p:spPr>
          <a:xfrm>
            <a:off x="1013600" y="895175"/>
            <a:ext cx="342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중고책 댓글 수정,삭제(본인만) AJAX 사용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704" name="Google Shape;7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00" y="1341425"/>
            <a:ext cx="2556250" cy="1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75" y="2756421"/>
            <a:ext cx="3315950" cy="18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3602" y="1233875"/>
            <a:ext cx="30765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8425" y="2632275"/>
            <a:ext cx="3586927" cy="191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5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5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 b="0" i="0" u="none" strike="noStrike" cap="none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5" name="Google Shape;715;p65"/>
          <p:cNvCxnSpPr>
            <a:stCxn id="714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16" name="Google Shape;716;p65"/>
          <p:cNvSpPr/>
          <p:nvPr/>
        </p:nvSpPr>
        <p:spPr>
          <a:xfrm>
            <a:off x="0" y="7620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41</a:t>
            </a:fld>
            <a:endParaRPr sz="1100"/>
          </a:p>
        </p:txBody>
      </p:sp>
      <p:sp>
        <p:nvSpPr>
          <p:cNvPr id="718" name="Google Shape;718;p65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5"/>
          <p:cNvSpPr txBox="1"/>
          <p:nvPr/>
        </p:nvSpPr>
        <p:spPr>
          <a:xfrm>
            <a:off x="3675600" y="4105975"/>
            <a:ext cx="2982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상세정보 페이지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4485" y="552785"/>
            <a:ext cx="6555030" cy="344491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5"/>
          <p:cNvSpPr/>
          <p:nvPr/>
        </p:nvSpPr>
        <p:spPr>
          <a:xfrm>
            <a:off x="1897653" y="2681522"/>
            <a:ext cx="910517" cy="26381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6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p66"/>
          <p:cNvCxnSpPr>
            <a:stCxn id="728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30" name="Google Shape;730;p66"/>
          <p:cNvSpPr txBox="1"/>
          <p:nvPr/>
        </p:nvSpPr>
        <p:spPr>
          <a:xfrm>
            <a:off x="1299503" y="410364"/>
            <a:ext cx="254420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100"/>
          </a:p>
        </p:txBody>
      </p:sp>
      <p:sp>
        <p:nvSpPr>
          <p:cNvPr id="731" name="Google Shape;731;p66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6"/>
          <p:cNvSpPr txBox="1"/>
          <p:nvPr/>
        </p:nvSpPr>
        <p:spPr>
          <a:xfrm flipH="1">
            <a:off x="4124799" y="595603"/>
            <a:ext cx="4943001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공통: 댓글 depth는 최대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별점 점수 0 : 대댓글달기 버튼 none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42</a:t>
            </a:fld>
            <a:endParaRPr sz="1100"/>
          </a:p>
        </p:txBody>
      </p:sp>
      <p:sp>
        <p:nvSpPr>
          <p:cNvPr id="734" name="Google Shape;734;p66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539" y="410365"/>
            <a:ext cx="3092714" cy="467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5747" y="1325498"/>
            <a:ext cx="4579144" cy="1335881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6"/>
          <p:cNvSpPr/>
          <p:nvPr/>
        </p:nvSpPr>
        <p:spPr>
          <a:xfrm>
            <a:off x="3444369" y="3760205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6"/>
          <p:cNvSpPr/>
          <p:nvPr/>
        </p:nvSpPr>
        <p:spPr>
          <a:xfrm>
            <a:off x="2641205" y="1273826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9" name="Google Shape;739;p66"/>
          <p:cNvCxnSpPr/>
          <p:nvPr/>
        </p:nvCxnSpPr>
        <p:spPr>
          <a:xfrm>
            <a:off x="3070151" y="1411472"/>
            <a:ext cx="1098227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740" name="Google Shape;740;p66"/>
          <p:cNvCxnSpPr/>
          <p:nvPr/>
        </p:nvCxnSpPr>
        <p:spPr>
          <a:xfrm rot="-5400000">
            <a:off x="2758600" y="2526162"/>
            <a:ext cx="2403225" cy="3087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741" name="Google Shape;741;p66"/>
          <p:cNvSpPr/>
          <p:nvPr/>
        </p:nvSpPr>
        <p:spPr>
          <a:xfrm>
            <a:off x="3070151" y="726442"/>
            <a:ext cx="648409" cy="2148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6"/>
          <p:cNvSpPr/>
          <p:nvPr/>
        </p:nvSpPr>
        <p:spPr>
          <a:xfrm>
            <a:off x="3070151" y="3290010"/>
            <a:ext cx="648409" cy="2148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6"/>
          <p:cNvSpPr/>
          <p:nvPr/>
        </p:nvSpPr>
        <p:spPr>
          <a:xfrm>
            <a:off x="2001446" y="463698"/>
            <a:ext cx="910517" cy="26381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838" y="1204075"/>
            <a:ext cx="1450483" cy="4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7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7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2" name="Google Shape;752;p67"/>
          <p:cNvCxnSpPr>
            <a:stCxn id="751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3" name="Google Shape;753;p67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7"/>
          <p:cNvSpPr txBox="1"/>
          <p:nvPr/>
        </p:nvSpPr>
        <p:spPr>
          <a:xfrm flipH="1">
            <a:off x="4124799" y="595603"/>
            <a:ext cx="4943001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공통: 댓글 depth는 최대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별점 점수 0 : 대댓글달기 버튼 none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43</a:t>
            </a:fld>
            <a:endParaRPr sz="1100"/>
          </a:p>
        </p:txBody>
      </p:sp>
      <p:sp>
        <p:nvSpPr>
          <p:cNvPr id="756" name="Google Shape;756;p67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747" y="1325498"/>
            <a:ext cx="4579144" cy="133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238" y="861908"/>
            <a:ext cx="3949508" cy="319774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7"/>
          <p:cNvSpPr/>
          <p:nvPr/>
        </p:nvSpPr>
        <p:spPr>
          <a:xfrm>
            <a:off x="2386942" y="1858810"/>
            <a:ext cx="683210" cy="32105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67"/>
          <p:cNvCxnSpPr/>
          <p:nvPr/>
        </p:nvCxnSpPr>
        <p:spPr>
          <a:xfrm>
            <a:off x="2767124" y="2179868"/>
            <a:ext cx="0" cy="48644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761" name="Google Shape;76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3245" y="2799223"/>
            <a:ext cx="4829175" cy="152161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7"/>
          <p:cNvSpPr txBox="1"/>
          <p:nvPr/>
        </p:nvSpPr>
        <p:spPr>
          <a:xfrm>
            <a:off x="177413" y="2203479"/>
            <a:ext cx="1417677" cy="238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 : nonComment</a:t>
            </a:r>
            <a:endParaRPr sz="11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6775" y="1262563"/>
            <a:ext cx="3566775" cy="21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8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68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68"/>
          <p:cNvCxnSpPr>
            <a:stCxn id="770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72" name="Google Shape;772;p68"/>
          <p:cNvSpPr txBox="1"/>
          <p:nvPr/>
        </p:nvSpPr>
        <p:spPr>
          <a:xfrm>
            <a:off x="1299503" y="410364"/>
            <a:ext cx="254420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100"/>
          </a:p>
        </p:txBody>
      </p:sp>
      <p:sp>
        <p:nvSpPr>
          <p:cNvPr id="773" name="Google Shape;773;p68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8"/>
          <p:cNvSpPr txBox="1"/>
          <p:nvPr/>
        </p:nvSpPr>
        <p:spPr>
          <a:xfrm flipH="1">
            <a:off x="4124799" y="595603"/>
            <a:ext cx="4943001" cy="163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기준으로 나눔 baseReview: 0, review: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리뷰에 댓글이 있는 경우 2. 리뷰에 댓글이 없는 경우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44</a:t>
            </a:fld>
            <a:endParaRPr sz="1100"/>
          </a:p>
        </p:txBody>
      </p:sp>
      <p:sp>
        <p:nvSpPr>
          <p:cNvPr id="776" name="Google Shape;776;p68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539" y="410365"/>
            <a:ext cx="3092714" cy="467979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8"/>
          <p:cNvSpPr/>
          <p:nvPr/>
        </p:nvSpPr>
        <p:spPr>
          <a:xfrm>
            <a:off x="3070151" y="1273426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8"/>
          <p:cNvSpPr/>
          <p:nvPr/>
        </p:nvSpPr>
        <p:spPr>
          <a:xfrm>
            <a:off x="2001446" y="463698"/>
            <a:ext cx="910517" cy="26381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9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9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7" name="Google Shape;787;p69"/>
          <p:cNvCxnSpPr>
            <a:stCxn id="786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88" name="Google Shape;788;p69"/>
          <p:cNvSpPr txBox="1"/>
          <p:nvPr/>
        </p:nvSpPr>
        <p:spPr>
          <a:xfrm>
            <a:off x="1299503" y="410364"/>
            <a:ext cx="254420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100"/>
          </a:p>
        </p:txBody>
      </p:sp>
      <p:sp>
        <p:nvSpPr>
          <p:cNvPr id="789" name="Google Shape;789;p69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45</a:t>
            </a:fld>
            <a:endParaRPr sz="1100"/>
          </a:p>
        </p:txBody>
      </p:sp>
      <p:sp>
        <p:nvSpPr>
          <p:cNvPr id="791" name="Google Shape;791;p69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p69"/>
          <p:cNvPicPr preferRelativeResize="0"/>
          <p:nvPr/>
        </p:nvPicPr>
        <p:blipFill rotWithShape="1">
          <a:blip r:embed="rId3">
            <a:alphaModFix/>
          </a:blip>
          <a:srcRect b="57401"/>
          <a:stretch/>
        </p:blipFill>
        <p:spPr>
          <a:xfrm>
            <a:off x="891539" y="410365"/>
            <a:ext cx="3092714" cy="199354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9"/>
          <p:cNvSpPr/>
          <p:nvPr/>
        </p:nvSpPr>
        <p:spPr>
          <a:xfrm>
            <a:off x="3070151" y="1273426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9"/>
          <p:cNvSpPr/>
          <p:nvPr/>
        </p:nvSpPr>
        <p:spPr>
          <a:xfrm>
            <a:off x="2001446" y="463698"/>
            <a:ext cx="910517" cy="26381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403" y="2878180"/>
            <a:ext cx="5523120" cy="198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9"/>
          <p:cNvPicPr preferRelativeResize="0"/>
          <p:nvPr/>
        </p:nvPicPr>
        <p:blipFill rotWithShape="1">
          <a:blip r:embed="rId5">
            <a:alphaModFix/>
          </a:blip>
          <a:srcRect r="3815"/>
          <a:stretch/>
        </p:blipFill>
        <p:spPr>
          <a:xfrm>
            <a:off x="4458911" y="1728685"/>
            <a:ext cx="3998078" cy="1485978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69"/>
          <p:cNvSpPr txBox="1"/>
          <p:nvPr/>
        </p:nvSpPr>
        <p:spPr>
          <a:xfrm>
            <a:off x="150398" y="2656825"/>
            <a:ext cx="1149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DAO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9"/>
          <p:cNvSpPr txBox="1"/>
          <p:nvPr/>
        </p:nvSpPr>
        <p:spPr>
          <a:xfrm flipH="1">
            <a:off x="4124799" y="595603"/>
            <a:ext cx="4943001" cy="163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기준으로 나눔 baseReview: 0, review: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리뷰에 댓글이 있는 경우 2. 리뷰에 댓글이 없는 경우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9"/>
          <p:cNvSpPr txBox="1"/>
          <p:nvPr/>
        </p:nvSpPr>
        <p:spPr>
          <a:xfrm>
            <a:off x="4387892" y="1517400"/>
            <a:ext cx="1882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XML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474" y="2080588"/>
            <a:ext cx="6504062" cy="1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0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70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8" name="Google Shape;808;p70"/>
          <p:cNvCxnSpPr>
            <a:stCxn id="807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09" name="Google Shape;809;p70"/>
          <p:cNvSpPr txBox="1"/>
          <p:nvPr/>
        </p:nvSpPr>
        <p:spPr>
          <a:xfrm>
            <a:off x="1299503" y="410364"/>
            <a:ext cx="254420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100"/>
          </a:p>
        </p:txBody>
      </p:sp>
      <p:sp>
        <p:nvSpPr>
          <p:cNvPr id="810" name="Google Shape;810;p7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46</a:t>
            </a:fld>
            <a:endParaRPr sz="1100"/>
          </a:p>
        </p:txBody>
      </p:sp>
      <p:sp>
        <p:nvSpPr>
          <p:cNvPr id="812" name="Google Shape;812;p70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70"/>
          <p:cNvPicPr preferRelativeResize="0"/>
          <p:nvPr/>
        </p:nvPicPr>
        <p:blipFill rotWithShape="1">
          <a:blip r:embed="rId3">
            <a:alphaModFix/>
          </a:blip>
          <a:srcRect b="57401"/>
          <a:stretch/>
        </p:blipFill>
        <p:spPr>
          <a:xfrm>
            <a:off x="891539" y="410365"/>
            <a:ext cx="3092714" cy="1993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0"/>
          <p:cNvSpPr/>
          <p:nvPr/>
        </p:nvSpPr>
        <p:spPr>
          <a:xfrm>
            <a:off x="3070151" y="1273426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0"/>
          <p:cNvSpPr/>
          <p:nvPr/>
        </p:nvSpPr>
        <p:spPr>
          <a:xfrm>
            <a:off x="2001446" y="463698"/>
            <a:ext cx="910517" cy="26381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0"/>
          <p:cNvSpPr txBox="1"/>
          <p:nvPr/>
        </p:nvSpPr>
        <p:spPr>
          <a:xfrm flipH="1">
            <a:off x="4124700" y="595603"/>
            <a:ext cx="4943100" cy="16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기준으로 나눔 baseReview: 0, review: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리뷰에 댓글이 있는 경우 2. 리뷰에 댓글이 없는 경우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Google Shape;81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037" y="2886071"/>
            <a:ext cx="3814762" cy="1678781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0"/>
          <p:cNvSpPr txBox="1"/>
          <p:nvPr/>
        </p:nvSpPr>
        <p:spPr>
          <a:xfrm>
            <a:off x="333848" y="2571750"/>
            <a:ext cx="1768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Controller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5441" y="3325996"/>
            <a:ext cx="5231561" cy="101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50" y="3326000"/>
            <a:ext cx="5757701" cy="94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1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71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8" name="Google Shape;828;p71"/>
          <p:cNvCxnSpPr>
            <a:stCxn id="827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29" name="Google Shape;829;p7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47</a:t>
            </a:fld>
            <a:endParaRPr sz="1100"/>
          </a:p>
        </p:txBody>
      </p:sp>
      <p:sp>
        <p:nvSpPr>
          <p:cNvPr id="831" name="Google Shape;831;p71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71"/>
          <p:cNvSpPr txBox="1"/>
          <p:nvPr/>
        </p:nvSpPr>
        <p:spPr>
          <a:xfrm flipH="1">
            <a:off x="4124799" y="595603"/>
            <a:ext cx="4943001" cy="163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기준으로 나눔 baseReview: 0, review: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리뷰에 댓글이 있는 경우 </a:t>
            </a:r>
            <a:r>
              <a:rPr lang="k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리뷰에 댓글이 없는 경우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" y="1452686"/>
            <a:ext cx="4002797" cy="291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4876" y="2052665"/>
            <a:ext cx="4006149" cy="109766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35" name="Google Shape;835;p71"/>
          <p:cNvSpPr/>
          <p:nvPr/>
        </p:nvSpPr>
        <p:spPr>
          <a:xfrm>
            <a:off x="3236188" y="2119812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71"/>
          <p:cNvSpPr txBox="1"/>
          <p:nvPr/>
        </p:nvSpPr>
        <p:spPr>
          <a:xfrm>
            <a:off x="5904782" y="1746375"/>
            <a:ext cx="1116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 &gt; 1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876" y="2053410"/>
            <a:ext cx="4060475" cy="111135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43" name="Google Shape;843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383" y="1397563"/>
            <a:ext cx="4094454" cy="108965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2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2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6" name="Google Shape;846;p72"/>
          <p:cNvCxnSpPr>
            <a:stCxn id="845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47" name="Google Shape;847;p72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48</a:t>
            </a:fld>
            <a:endParaRPr sz="1100"/>
          </a:p>
        </p:txBody>
      </p:sp>
      <p:sp>
        <p:nvSpPr>
          <p:cNvPr id="849" name="Google Shape;849;p72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2"/>
          <p:cNvSpPr txBox="1"/>
          <p:nvPr/>
        </p:nvSpPr>
        <p:spPr>
          <a:xfrm flipH="1">
            <a:off x="4124799" y="595603"/>
            <a:ext cx="4943001" cy="163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기준으로 나눔 baseReview: 0, review: 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리뷰에 댓글이 있는 경우 </a:t>
            </a:r>
            <a:r>
              <a:rPr lang="ko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리뷰에 댓글이 없는 경우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2"/>
          <p:cNvSpPr/>
          <p:nvPr/>
        </p:nvSpPr>
        <p:spPr>
          <a:xfrm>
            <a:off x="3243406" y="2141468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2"/>
          <p:cNvSpPr txBox="1"/>
          <p:nvPr/>
        </p:nvSpPr>
        <p:spPr>
          <a:xfrm>
            <a:off x="5904785" y="1746375"/>
            <a:ext cx="1316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 = 1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384" y="2978420"/>
            <a:ext cx="4164861" cy="111891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2"/>
          <p:cNvSpPr/>
          <p:nvPr/>
        </p:nvSpPr>
        <p:spPr>
          <a:xfrm>
            <a:off x="3307175" y="3750091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72"/>
          <p:cNvSpPr txBox="1"/>
          <p:nvPr/>
        </p:nvSpPr>
        <p:spPr>
          <a:xfrm>
            <a:off x="2086802" y="2601500"/>
            <a:ext cx="691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3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73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73"/>
          <p:cNvCxnSpPr>
            <a:stCxn id="862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64" name="Google Shape;864;p73"/>
          <p:cNvSpPr txBox="1"/>
          <p:nvPr/>
        </p:nvSpPr>
        <p:spPr>
          <a:xfrm>
            <a:off x="1299503" y="879594"/>
            <a:ext cx="254420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100"/>
          </a:p>
        </p:txBody>
      </p:sp>
      <p:sp>
        <p:nvSpPr>
          <p:cNvPr id="865" name="Google Shape;865;p73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49</a:t>
            </a:fld>
            <a:endParaRPr sz="1100"/>
          </a:p>
        </p:txBody>
      </p:sp>
      <p:sp>
        <p:nvSpPr>
          <p:cNvPr id="867" name="Google Shape;867;p73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73"/>
          <p:cNvPicPr preferRelativeResize="0"/>
          <p:nvPr/>
        </p:nvPicPr>
        <p:blipFill rotWithShape="1">
          <a:blip r:embed="rId3">
            <a:alphaModFix/>
          </a:blip>
          <a:srcRect b="57480"/>
          <a:stretch/>
        </p:blipFill>
        <p:spPr>
          <a:xfrm>
            <a:off x="540860" y="900258"/>
            <a:ext cx="3583940" cy="23656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9" name="Google Shape;869;p73"/>
          <p:cNvCxnSpPr/>
          <p:nvPr/>
        </p:nvCxnSpPr>
        <p:spPr>
          <a:xfrm rot="10800000" flipH="1">
            <a:off x="3994150" y="1714655"/>
            <a:ext cx="794025" cy="361125"/>
          </a:xfrm>
          <a:prstGeom prst="bentConnector3">
            <a:avLst>
              <a:gd name="adj1" fmla="val 50000"/>
            </a:avLst>
          </a:prstGeom>
          <a:noFill/>
          <a:ln w="57150" cap="flat" cmpd="sng">
            <a:solidFill>
              <a:schemeClr val="accent1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870" name="Google Shape;870;p73"/>
          <p:cNvPicPr preferRelativeResize="0"/>
          <p:nvPr/>
        </p:nvPicPr>
        <p:blipFill rotWithShape="1">
          <a:blip r:embed="rId3">
            <a:alphaModFix/>
          </a:blip>
          <a:srcRect b="57480"/>
          <a:stretch/>
        </p:blipFill>
        <p:spPr>
          <a:xfrm>
            <a:off x="4788109" y="900258"/>
            <a:ext cx="3583940" cy="236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5404" y="1354723"/>
            <a:ext cx="3428853" cy="87236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73"/>
          <p:cNvSpPr/>
          <p:nvPr/>
        </p:nvSpPr>
        <p:spPr>
          <a:xfrm>
            <a:off x="7373147" y="1972786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3"/>
          <p:cNvSpPr/>
          <p:nvPr/>
        </p:nvSpPr>
        <p:spPr>
          <a:xfrm>
            <a:off x="6893552" y="1977648"/>
            <a:ext cx="415289" cy="2438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73"/>
          <p:cNvSpPr txBox="1"/>
          <p:nvPr/>
        </p:nvSpPr>
        <p:spPr>
          <a:xfrm flipH="1">
            <a:off x="2381227" y="3306315"/>
            <a:ext cx="4381546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: otenc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-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id = user id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댓글달기, 댓글삭제, 댓글수정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-  </a:t>
            </a: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id != user id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- 댓글달기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style.display=‘none’;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style.display=‘block’;</a:t>
            </a:r>
            <a:endParaRPr sz="1100"/>
          </a:p>
        </p:txBody>
      </p:sp>
      <p:sp>
        <p:nvSpPr>
          <p:cNvPr id="875" name="Google Shape;875;p73"/>
          <p:cNvSpPr txBox="1"/>
          <p:nvPr/>
        </p:nvSpPr>
        <p:spPr>
          <a:xfrm>
            <a:off x="544841" y="1695775"/>
            <a:ext cx="990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73"/>
          <p:cNvSpPr txBox="1"/>
          <p:nvPr/>
        </p:nvSpPr>
        <p:spPr>
          <a:xfrm>
            <a:off x="4722576" y="1817700"/>
            <a:ext cx="1147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textarea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73"/>
          <p:cNvSpPr txBox="1"/>
          <p:nvPr/>
        </p:nvSpPr>
        <p:spPr>
          <a:xfrm flipH="1">
            <a:off x="440463" y="565813"/>
            <a:ext cx="4943001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	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188" name="Google Shape;188;p29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605750" y="902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592975"/>
            <a:ext cx="6087899" cy="288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539" y="410365"/>
            <a:ext cx="3092714" cy="4679796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74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4"/>
          <p:cNvSpPr txBox="1"/>
          <p:nvPr/>
        </p:nvSpPr>
        <p:spPr>
          <a:xfrm>
            <a:off x="1299503" y="102662"/>
            <a:ext cx="161246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p74"/>
          <p:cNvCxnSpPr>
            <a:stCxn id="885" idx="3"/>
          </p:cNvCxnSpPr>
          <p:nvPr/>
        </p:nvCxnSpPr>
        <p:spPr>
          <a:xfrm>
            <a:off x="2911963" y="252703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87" name="Google Shape;887;p74"/>
          <p:cNvSpPr txBox="1"/>
          <p:nvPr/>
        </p:nvSpPr>
        <p:spPr>
          <a:xfrm>
            <a:off x="1299503" y="410364"/>
            <a:ext cx="254420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100"/>
          </a:p>
        </p:txBody>
      </p:sp>
      <p:sp>
        <p:nvSpPr>
          <p:cNvPr id="888" name="Google Shape;888;p74"/>
          <p:cNvSpPr/>
          <p:nvPr/>
        </p:nvSpPr>
        <p:spPr>
          <a:xfrm>
            <a:off x="45925" y="1227513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74"/>
          <p:cNvSpPr txBox="1"/>
          <p:nvPr/>
        </p:nvSpPr>
        <p:spPr>
          <a:xfrm flipH="1">
            <a:off x="4124799" y="595603"/>
            <a:ext cx="4074321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페이징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50</a:t>
            </a:fld>
            <a:endParaRPr sz="1100"/>
          </a:p>
        </p:txBody>
      </p:sp>
      <p:sp>
        <p:nvSpPr>
          <p:cNvPr id="891" name="Google Shape;891;p74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539" y="410363"/>
            <a:ext cx="3092714" cy="467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4"/>
          <p:cNvPicPr preferRelativeResize="0"/>
          <p:nvPr/>
        </p:nvPicPr>
        <p:blipFill rotWithShape="1">
          <a:blip r:embed="rId5">
            <a:alphaModFix/>
          </a:blip>
          <a:srcRect t="1566" b="1116"/>
          <a:stretch/>
        </p:blipFill>
        <p:spPr>
          <a:xfrm>
            <a:off x="4202926" y="896879"/>
            <a:ext cx="4615276" cy="3311767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4"/>
          <p:cNvSpPr/>
          <p:nvPr/>
        </p:nvSpPr>
        <p:spPr>
          <a:xfrm>
            <a:off x="4251676" y="367175"/>
            <a:ext cx="510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http://localhost:9090/controller/bookDetail.do?num=3</a:t>
            </a:r>
            <a:endParaRPr sz="11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5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75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2.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1" name="Google Shape;901;p75"/>
          <p:cNvCxnSpPr>
            <a:stCxn id="900" idx="3"/>
          </p:cNvCxnSpPr>
          <p:nvPr/>
        </p:nvCxnSpPr>
        <p:spPr>
          <a:xfrm>
            <a:off x="2912003" y="252662"/>
            <a:ext cx="623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02" name="Google Shape;902;p75"/>
          <p:cNvSpPr txBox="1">
            <a:spLocks noGrp="1"/>
          </p:cNvSpPr>
          <p:nvPr>
            <p:ph type="sldNum" idx="12"/>
          </p:nvPr>
        </p:nvSpPr>
        <p:spPr>
          <a:xfrm>
            <a:off x="6476325" y="47397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53</a:t>
            </a:r>
            <a:endParaRPr sz="1100"/>
          </a:p>
        </p:txBody>
      </p:sp>
      <p:sp>
        <p:nvSpPr>
          <p:cNvPr id="903" name="Google Shape;903;p75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75"/>
          <p:cNvSpPr txBox="1"/>
          <p:nvPr/>
        </p:nvSpPr>
        <p:spPr>
          <a:xfrm>
            <a:off x="1013600" y="45432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장바구니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905" name="Google Shape;9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00" y="994700"/>
            <a:ext cx="6762896" cy="3641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75" y="391225"/>
            <a:ext cx="441960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76"/>
          <p:cNvSpPr/>
          <p:nvPr/>
        </p:nvSpPr>
        <p:spPr>
          <a:xfrm>
            <a:off x="2346625" y="2755163"/>
            <a:ext cx="588000" cy="27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00" y="3728725"/>
            <a:ext cx="8018350" cy="10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200" y="0"/>
            <a:ext cx="40195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76"/>
          <p:cNvPicPr preferRelativeResize="0"/>
          <p:nvPr/>
        </p:nvPicPr>
        <p:blipFill rotWithShape="1">
          <a:blip r:embed="rId6">
            <a:alphaModFix/>
          </a:blip>
          <a:srcRect l="2160" r="-2160"/>
          <a:stretch/>
        </p:blipFill>
        <p:spPr>
          <a:xfrm>
            <a:off x="5648675" y="1450500"/>
            <a:ext cx="2977875" cy="28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953" y="796478"/>
            <a:ext cx="1274850" cy="28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77"/>
          <p:cNvSpPr txBox="1"/>
          <p:nvPr/>
        </p:nvSpPr>
        <p:spPr>
          <a:xfrm>
            <a:off x="401363" y="228038"/>
            <a:ext cx="9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삭제하기</a:t>
            </a:r>
            <a:endParaRPr/>
          </a:p>
        </p:txBody>
      </p:sp>
      <p:pic>
        <p:nvPicPr>
          <p:cNvPr id="921" name="Google Shape;92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347" y="407804"/>
            <a:ext cx="3836575" cy="4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7"/>
          <p:cNvSpPr txBox="1"/>
          <p:nvPr/>
        </p:nvSpPr>
        <p:spPr>
          <a:xfrm>
            <a:off x="1971375" y="407788"/>
            <a:ext cx="120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개별 삭제</a:t>
            </a:r>
            <a:endParaRPr/>
          </a:p>
        </p:txBody>
      </p:sp>
      <p:pic>
        <p:nvPicPr>
          <p:cNvPr id="923" name="Google Shape;92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00" y="3938962"/>
            <a:ext cx="4985839" cy="10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7"/>
          <p:cNvSpPr txBox="1"/>
          <p:nvPr/>
        </p:nvSpPr>
        <p:spPr>
          <a:xfrm>
            <a:off x="2314575" y="2261425"/>
            <a:ext cx="613500" cy="40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5" name="Google Shape;925;p77"/>
          <p:cNvCxnSpPr>
            <a:stCxn id="924" idx="3"/>
            <a:endCxn id="921" idx="1"/>
          </p:cNvCxnSpPr>
          <p:nvPr/>
        </p:nvCxnSpPr>
        <p:spPr>
          <a:xfrm rot="10800000" flipH="1">
            <a:off x="2928075" y="2440525"/>
            <a:ext cx="2065200" cy="2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8"/>
          <p:cNvSpPr txBox="1"/>
          <p:nvPr/>
        </p:nvSpPr>
        <p:spPr>
          <a:xfrm>
            <a:off x="211250" y="238800"/>
            <a:ext cx="19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체크 부분 삭제</a:t>
            </a:r>
            <a:endParaRPr/>
          </a:p>
        </p:txBody>
      </p:sp>
      <p:pic>
        <p:nvPicPr>
          <p:cNvPr id="931" name="Google Shape;9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678" y="192888"/>
            <a:ext cx="4083498" cy="212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575" y="2433994"/>
            <a:ext cx="2853750" cy="258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8"/>
          <p:cNvPicPr preferRelativeResize="0"/>
          <p:nvPr/>
        </p:nvPicPr>
        <p:blipFill rotWithShape="1">
          <a:blip r:embed="rId5">
            <a:alphaModFix/>
          </a:blip>
          <a:srcRect l="5080" r="-5080"/>
          <a:stretch/>
        </p:blipFill>
        <p:spPr>
          <a:xfrm>
            <a:off x="832050" y="1098250"/>
            <a:ext cx="235267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8"/>
          <p:cNvSpPr/>
          <p:nvPr/>
        </p:nvSpPr>
        <p:spPr>
          <a:xfrm>
            <a:off x="817450" y="4032125"/>
            <a:ext cx="348900" cy="25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5" name="Google Shape;935;p78"/>
          <p:cNvCxnSpPr>
            <a:stCxn id="934" idx="3"/>
          </p:cNvCxnSpPr>
          <p:nvPr/>
        </p:nvCxnSpPr>
        <p:spPr>
          <a:xfrm rot="10800000" flipH="1">
            <a:off x="1166350" y="1680875"/>
            <a:ext cx="2856600" cy="2479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6" name="Google Shape;936;p78"/>
          <p:cNvSpPr txBox="1"/>
          <p:nvPr/>
        </p:nvSpPr>
        <p:spPr>
          <a:xfrm>
            <a:off x="4491400" y="2387100"/>
            <a:ext cx="10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ajax사용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1975"/>
            <a:ext cx="8839199" cy="378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795" y="317550"/>
            <a:ext cx="4840101" cy="16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300" y="2595375"/>
            <a:ext cx="62769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0"/>
          <p:cNvSpPr txBox="1"/>
          <p:nvPr/>
        </p:nvSpPr>
        <p:spPr>
          <a:xfrm>
            <a:off x="3162150" y="2271238"/>
            <a:ext cx="281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10% 할인 적용</a:t>
            </a:r>
            <a:endParaRPr sz="1100"/>
          </a:p>
        </p:txBody>
      </p:sp>
      <p:pic>
        <p:nvPicPr>
          <p:cNvPr id="949" name="Google Shape;94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5" y="4092488"/>
            <a:ext cx="9144001" cy="92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80"/>
          <p:cNvPicPr preferRelativeResize="0"/>
          <p:nvPr/>
        </p:nvPicPr>
        <p:blipFill rotWithShape="1">
          <a:blip r:embed="rId6">
            <a:alphaModFix/>
          </a:blip>
          <a:srcRect l="3627" t="-1780" r="2870" b="1779"/>
          <a:stretch/>
        </p:blipFill>
        <p:spPr>
          <a:xfrm>
            <a:off x="170775" y="740225"/>
            <a:ext cx="2603050" cy="20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80"/>
          <p:cNvSpPr/>
          <p:nvPr/>
        </p:nvSpPr>
        <p:spPr>
          <a:xfrm>
            <a:off x="211225" y="1855300"/>
            <a:ext cx="2603100" cy="83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2" name="Google Shape;952;p80"/>
          <p:cNvCxnSpPr>
            <a:stCxn id="951" idx="3"/>
          </p:cNvCxnSpPr>
          <p:nvPr/>
        </p:nvCxnSpPr>
        <p:spPr>
          <a:xfrm rot="10800000" flipH="1">
            <a:off x="2814325" y="1533850"/>
            <a:ext cx="1282200" cy="73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650" y="696649"/>
            <a:ext cx="7081151" cy="38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25" y="1974750"/>
            <a:ext cx="3462450" cy="23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1"/>
          <p:cNvSpPr/>
          <p:nvPr/>
        </p:nvSpPr>
        <p:spPr>
          <a:xfrm>
            <a:off x="4009075" y="3508625"/>
            <a:ext cx="1212300" cy="28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0" name="Google Shape;960;p81"/>
          <p:cNvCxnSpPr>
            <a:stCxn id="959" idx="1"/>
            <a:endCxn id="958" idx="3"/>
          </p:cNvCxnSpPr>
          <p:nvPr/>
        </p:nvCxnSpPr>
        <p:spPr>
          <a:xfrm rot="10800000">
            <a:off x="3682075" y="3131975"/>
            <a:ext cx="327000" cy="51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61" name="Google Shape;96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625" y="4553599"/>
            <a:ext cx="7225164" cy="47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81"/>
          <p:cNvSpPr/>
          <p:nvPr/>
        </p:nvSpPr>
        <p:spPr>
          <a:xfrm>
            <a:off x="3986225" y="4114800"/>
            <a:ext cx="817500" cy="28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3" name="Google Shape;963;p81"/>
          <p:cNvCxnSpPr>
            <a:stCxn id="962" idx="1"/>
          </p:cNvCxnSpPr>
          <p:nvPr/>
        </p:nvCxnSpPr>
        <p:spPr>
          <a:xfrm flipH="1">
            <a:off x="3049325" y="4257150"/>
            <a:ext cx="936900" cy="32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82"/>
          <p:cNvPicPr preferRelativeResize="0"/>
          <p:nvPr/>
        </p:nvPicPr>
        <p:blipFill rotWithShape="1">
          <a:blip r:embed="rId3">
            <a:alphaModFix/>
          </a:blip>
          <a:srcRect l="34632" r="36961"/>
          <a:stretch/>
        </p:blipFill>
        <p:spPr>
          <a:xfrm>
            <a:off x="3474388" y="503750"/>
            <a:ext cx="2011475" cy="38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300" y="425025"/>
            <a:ext cx="3369152" cy="214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825" y="2178071"/>
            <a:ext cx="2656425" cy="1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2"/>
          <p:cNvSpPr/>
          <p:nvPr/>
        </p:nvSpPr>
        <p:spPr>
          <a:xfrm>
            <a:off x="3949475" y="3921925"/>
            <a:ext cx="780600" cy="28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82"/>
          <p:cNvSpPr/>
          <p:nvPr/>
        </p:nvSpPr>
        <p:spPr>
          <a:xfrm>
            <a:off x="4776100" y="3921925"/>
            <a:ext cx="348900" cy="28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3" name="Google Shape;973;p82"/>
          <p:cNvCxnSpPr>
            <a:stCxn id="972" idx="3"/>
            <a:endCxn id="969" idx="1"/>
          </p:cNvCxnSpPr>
          <p:nvPr/>
        </p:nvCxnSpPr>
        <p:spPr>
          <a:xfrm rot="10800000" flipH="1">
            <a:off x="5125000" y="1498375"/>
            <a:ext cx="576300" cy="2565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4" name="Google Shape;974;p82"/>
          <p:cNvSpPr txBox="1"/>
          <p:nvPr/>
        </p:nvSpPr>
        <p:spPr>
          <a:xfrm>
            <a:off x="532825" y="1711750"/>
            <a:ext cx="165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상세페이지</a:t>
            </a:r>
            <a:endParaRPr sz="1200"/>
          </a:p>
        </p:txBody>
      </p:sp>
      <p:sp>
        <p:nvSpPr>
          <p:cNvPr id="975" name="Google Shape;975;p82"/>
          <p:cNvSpPr txBox="1"/>
          <p:nvPr/>
        </p:nvSpPr>
        <p:spPr>
          <a:xfrm>
            <a:off x="5731325" y="110225"/>
            <a:ext cx="134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메인화면</a:t>
            </a:r>
            <a:endParaRPr sz="1200"/>
          </a:p>
        </p:txBody>
      </p:sp>
      <p:pic>
        <p:nvPicPr>
          <p:cNvPr id="976" name="Google Shape;97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1025" y="2969416"/>
            <a:ext cx="2724150" cy="95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p82"/>
          <p:cNvCxnSpPr>
            <a:stCxn id="971" idx="1"/>
            <a:endCxn id="970" idx="3"/>
          </p:cNvCxnSpPr>
          <p:nvPr/>
        </p:nvCxnSpPr>
        <p:spPr>
          <a:xfrm rot="10800000">
            <a:off x="3189275" y="2804875"/>
            <a:ext cx="760200" cy="125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201" name="Google Shape;201;p30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2" name="Google Shape;202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회원가입/로그인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75" y="1343700"/>
            <a:ext cx="2897025" cy="1185475"/>
          </a:xfrm>
          <a:prstGeom prst="rect">
            <a:avLst/>
          </a:prstGeom>
          <a:noFill/>
          <a:ln w="9525" cap="flat" cmpd="sng">
            <a:solidFill>
              <a:srgbClr val="90B9F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553" y="532575"/>
            <a:ext cx="401354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88" y="3289263"/>
            <a:ext cx="2898000" cy="1184400"/>
          </a:xfrm>
          <a:prstGeom prst="rect">
            <a:avLst/>
          </a:prstGeom>
          <a:noFill/>
          <a:ln w="9525" cap="flat" cmpd="sng">
            <a:solidFill>
              <a:srgbClr val="90B9F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8" name="Google Shape;208;p30"/>
          <p:cNvCxnSpPr/>
          <p:nvPr/>
        </p:nvCxnSpPr>
        <p:spPr>
          <a:xfrm flipH="1">
            <a:off x="1927050" y="2656750"/>
            <a:ext cx="31800" cy="4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 dirty="0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 dirty="0">
                <a:solidFill>
                  <a:srgbClr val="77697A"/>
                </a:solidFill>
              </a:rPr>
              <a:t>수행결과</a:t>
            </a:r>
            <a:endParaRPr sz="1100" dirty="0"/>
          </a:p>
        </p:txBody>
      </p:sp>
      <p:cxnSp>
        <p:nvCxnSpPr>
          <p:cNvPr id="217" name="Google Shape;217;p31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8" name="Google Shape;218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회원가입/로그인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03" y="1233875"/>
            <a:ext cx="4015598" cy="3817677"/>
          </a:xfrm>
          <a:prstGeom prst="rect">
            <a:avLst/>
          </a:prstGeom>
          <a:noFill/>
          <a:ln w="9525" cap="flat" cmpd="sng">
            <a:solidFill>
              <a:srgbClr val="90B9F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49800"/>
            <a:ext cx="4223050" cy="98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345" y="2315750"/>
            <a:ext cx="4288250" cy="12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232" name="Google Shape;232;p32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3" name="Google Shape;23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회원가입/로그인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00" y="1363800"/>
            <a:ext cx="3180124" cy="31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1013600" y="4655400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	중복된 이름이 있을경우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202" y="733875"/>
            <a:ext cx="4015598" cy="38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1299503" y="102661"/>
            <a:ext cx="1612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ko" sz="1500">
                <a:solidFill>
                  <a:srgbClr val="1B1E3D"/>
                </a:solidFill>
              </a:rPr>
              <a:t>3</a:t>
            </a:r>
            <a:r>
              <a:rPr lang="ko" sz="1500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1299503" y="410364"/>
            <a:ext cx="352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77697A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2700" b="1">
                <a:solidFill>
                  <a:srgbClr val="77697A"/>
                </a:solidFill>
              </a:rPr>
              <a:t>수행결과</a:t>
            </a:r>
            <a:endParaRPr sz="1100"/>
          </a:p>
        </p:txBody>
      </p:sp>
      <p:cxnSp>
        <p:nvCxnSpPr>
          <p:cNvPr id="247" name="Google Shape;247;p33"/>
          <p:cNvCxnSpPr/>
          <p:nvPr/>
        </p:nvCxnSpPr>
        <p:spPr>
          <a:xfrm>
            <a:off x="2911963" y="252703"/>
            <a:ext cx="6231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8" name="Google Shape;248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1013600" y="895175"/>
            <a:ext cx="21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회원가입/로그인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563" y="1387778"/>
            <a:ext cx="2842425" cy="31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649267" y="4702475"/>
            <a:ext cx="291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	중복된 이름이 없을경우(정보를 전달)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78" y="1387775"/>
            <a:ext cx="2844000" cy="3160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3"/>
          <p:cNvCxnSpPr/>
          <p:nvPr/>
        </p:nvCxnSpPr>
        <p:spPr>
          <a:xfrm>
            <a:off x="3846350" y="2958125"/>
            <a:ext cx="761400" cy="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8">
      <a:dk1>
        <a:srgbClr val="000000"/>
      </a:dk1>
      <a:lt1>
        <a:srgbClr val="FFFFFF"/>
      </a:lt1>
      <a:dk2>
        <a:srgbClr val="242852"/>
      </a:dk2>
      <a:lt2>
        <a:srgbClr val="498DF1"/>
      </a:lt2>
      <a:accent1>
        <a:srgbClr val="498DF1"/>
      </a:accent1>
      <a:accent2>
        <a:srgbClr val="629DD1"/>
      </a:accent2>
      <a:accent3>
        <a:srgbClr val="498DF1"/>
      </a:accent3>
      <a:accent4>
        <a:srgbClr val="7F8FA9"/>
      </a:accent4>
      <a:accent5>
        <a:srgbClr val="ACCBF9"/>
      </a:accent5>
      <a:accent6>
        <a:srgbClr val="9D90A0"/>
      </a:accent6>
      <a:hlink>
        <a:srgbClr val="9454C3"/>
      </a:hlink>
      <a:folHlink>
        <a:srgbClr val="498DF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</Words>
  <Application>Microsoft Office PowerPoint</Application>
  <PresentationFormat>화면 슬라이드 쇼(16:9)</PresentationFormat>
  <Paragraphs>361</Paragraphs>
  <Slides>58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Arial</vt:lpstr>
      <vt:lpstr>Economica</vt:lpstr>
      <vt:lpstr>Open Sans</vt:lpstr>
      <vt:lpstr>Luxe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 s</cp:lastModifiedBy>
  <cp:revision>1</cp:revision>
  <dcterms:modified xsi:type="dcterms:W3CDTF">2022-02-13T08:21:57Z</dcterms:modified>
</cp:coreProperties>
</file>